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Open Sans Extra Bold"/>
      <p:regular r:id="rId17"/>
    </p:embeddedFont>
    <p:embeddedFont>
      <p:font typeface="Open Sans Extra Bold"/>
      <p:regular r:id="rId18"/>
    </p:embeddedFont>
    <p:embeddedFont>
      <p:font typeface="Open Sans"/>
      <p:regular r:id="rId19"/>
    </p:embeddedFont>
    <p:embeddedFont>
      <p:font typeface="Open Sans"/>
      <p:regular r:id="rId20"/>
    </p:embeddedFont>
    <p:embeddedFont>
      <p:font typeface="Open Sans"/>
      <p:regular r:id="rId21"/>
    </p:embeddedFont>
    <p:embeddedFont>
      <p:font typeface="Open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4-1.png>
</file>

<file path=ppt/media/image-4-10.sv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image" Target="../media/image-4-9.png"/><Relationship Id="rId10" Type="http://schemas.openxmlformats.org/officeDocument/2006/relationships/image" Target="../media/image-4-10.svg"/><Relationship Id="rId11" Type="http://schemas.openxmlformats.org/officeDocument/2006/relationships/slideLayout" Target="../slideLayouts/slideLayout5.xml"/><Relationship Id="rId1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10736580" y="1440180"/>
            <a:ext cx="2301240" cy="5349240"/>
          </a:xfrm>
          <a:prstGeom prst="rect">
            <a:avLst/>
          </a:prstGeom>
        </p:spPr>
      </p:pic>
      <p:sp>
        <p:nvSpPr>
          <p:cNvPr id="4" name="Text 0"/>
          <p:cNvSpPr/>
          <p:nvPr/>
        </p:nvSpPr>
        <p:spPr>
          <a:xfrm>
            <a:off x="793790" y="1327904"/>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0F4F1"/>
                </a:solidFill>
                <a:latin typeface="Open Sans Extra Bold" pitchFamily="34" charset="0"/>
                <a:ea typeface="Open Sans Extra Bold" pitchFamily="34" charset="-122"/>
                <a:cs typeface="Open Sans Extra Bold" pitchFamily="34" charset="-120"/>
              </a:rPr>
              <a:t>Online Event Ticket Booking Website</a:t>
            </a:r>
            <a:endParaRPr lang="en-US" sz="4450" dirty="0"/>
          </a:p>
        </p:txBody>
      </p:sp>
      <p:sp>
        <p:nvSpPr>
          <p:cNvPr id="5" name="Text 1"/>
          <p:cNvSpPr/>
          <p:nvPr/>
        </p:nvSpPr>
        <p:spPr>
          <a:xfrm>
            <a:off x="793790" y="2836188"/>
            <a:ext cx="6201966"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Project Name: EventBright</a:t>
            </a:r>
            <a:endParaRPr lang="en-US" sz="3550" dirty="0"/>
          </a:p>
        </p:txBody>
      </p:sp>
      <p:sp>
        <p:nvSpPr>
          <p:cNvPr id="6" name="Text 2"/>
          <p:cNvSpPr/>
          <p:nvPr/>
        </p:nvSpPr>
        <p:spPr>
          <a:xfrm>
            <a:off x="793790" y="3743325"/>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Project Type: Online Event Hosting &amp; Ticket Booking Platform</a:t>
            </a:r>
            <a:endParaRPr lang="en-US" sz="1750" dirty="0"/>
          </a:p>
        </p:txBody>
      </p:sp>
      <p:sp>
        <p:nvSpPr>
          <p:cNvPr id="7" name="Text 3"/>
          <p:cNvSpPr/>
          <p:nvPr/>
        </p:nvSpPr>
        <p:spPr>
          <a:xfrm>
            <a:off x="793790" y="4361378"/>
            <a:ext cx="7556421" cy="2540318"/>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EventBright is a web-based application that provides a centralized platform for discovering, hosting, and booking tickets for various types of events such as academic seminars, corporate conferences, concerts, exhibitions, and social gatherings. The platform is designed to simplify the event discovery and ticket purchasing process for users while providing event organizers an easy way to publish and manage their events online.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81714"/>
          </a:xfrm>
          <a:prstGeom prst="rect">
            <a:avLst/>
          </a:prstGeom>
        </p:spPr>
      </p:pic>
      <p:sp>
        <p:nvSpPr>
          <p:cNvPr id="3" name="Text 0"/>
          <p:cNvSpPr/>
          <p:nvPr/>
        </p:nvSpPr>
        <p:spPr>
          <a:xfrm>
            <a:off x="1017389" y="3011924"/>
            <a:ext cx="3650813" cy="456248"/>
          </a:xfrm>
          <a:prstGeom prst="rect">
            <a:avLst/>
          </a:prstGeom>
          <a:noFill/>
          <a:ln/>
        </p:spPr>
        <p:txBody>
          <a:bodyPr wrap="none" lIns="0" tIns="0" rIns="0" bIns="0" rtlCol="0" anchor="t"/>
          <a:lstStyle/>
          <a:p>
            <a:pPr algn="l" indent="0" marL="0">
              <a:lnSpc>
                <a:spcPts val="3550"/>
              </a:lnSpc>
              <a:buNone/>
            </a:pPr>
            <a:r>
              <a:rPr lang="en-US" sz="2850" b="1" dirty="0">
                <a:solidFill>
                  <a:srgbClr val="F0F4F1"/>
                </a:solidFill>
                <a:latin typeface="Open Sans Extra Bold" pitchFamily="34" charset="0"/>
                <a:ea typeface="Open Sans Extra Bold" pitchFamily="34" charset="-122"/>
                <a:cs typeface="Open Sans Extra Bold" pitchFamily="34" charset="-120"/>
              </a:rPr>
              <a:t>Team Roles</a:t>
            </a:r>
            <a:endParaRPr lang="en-US" sz="2850" dirty="0"/>
          </a:p>
        </p:txBody>
      </p:sp>
      <p:sp>
        <p:nvSpPr>
          <p:cNvPr id="4" name="Text 1"/>
          <p:cNvSpPr/>
          <p:nvPr/>
        </p:nvSpPr>
        <p:spPr>
          <a:xfrm>
            <a:off x="1017389" y="3526869"/>
            <a:ext cx="2628662" cy="285155"/>
          </a:xfrm>
          <a:prstGeom prst="rect">
            <a:avLst/>
          </a:prstGeom>
          <a:noFill/>
          <a:ln/>
        </p:spPr>
        <p:txBody>
          <a:bodyPr wrap="none" lIns="0" tIns="0" rIns="0" bIns="0" rtlCol="0" anchor="t"/>
          <a:lstStyle/>
          <a:p>
            <a:pPr algn="l" indent="0" marL="0">
              <a:lnSpc>
                <a:spcPts val="2200"/>
              </a:lnSpc>
              <a:buNone/>
            </a:pPr>
            <a:r>
              <a:rPr lang="en-US" sz="1750" b="1" dirty="0">
                <a:solidFill>
                  <a:srgbClr val="F0F4F1"/>
                </a:solidFill>
                <a:latin typeface="Open Sans Extra Bold" pitchFamily="34" charset="0"/>
                <a:ea typeface="Open Sans Extra Bold" pitchFamily="34" charset="-122"/>
                <a:cs typeface="Open Sans Extra Bold" pitchFamily="34" charset="-120"/>
              </a:rPr>
              <a:t>Team Responsibilities:</a:t>
            </a:r>
            <a:endParaRPr lang="en-US" sz="1750" dirty="0"/>
          </a:p>
        </p:txBody>
      </p:sp>
      <p:sp>
        <p:nvSpPr>
          <p:cNvPr id="5" name="Text 2"/>
          <p:cNvSpPr/>
          <p:nvPr/>
        </p:nvSpPr>
        <p:spPr>
          <a:xfrm>
            <a:off x="1017389" y="4179094"/>
            <a:ext cx="4413766" cy="285155"/>
          </a:xfrm>
          <a:prstGeom prst="rect">
            <a:avLst/>
          </a:prstGeom>
          <a:noFill/>
          <a:ln/>
        </p:spPr>
        <p:txBody>
          <a:bodyPr wrap="none" lIns="0" tIns="0" rIns="0" bIns="0" rtlCol="0" anchor="t"/>
          <a:lstStyle/>
          <a:p>
            <a:pPr algn="l" indent="0" marL="0">
              <a:lnSpc>
                <a:spcPts val="2200"/>
              </a:lnSpc>
              <a:buNone/>
            </a:pPr>
            <a:r>
              <a:rPr lang="en-US" sz="1750" b="1" dirty="0">
                <a:solidFill>
                  <a:srgbClr val="F0F4F1"/>
                </a:solidFill>
                <a:latin typeface="Open Sans Extra Bold" pitchFamily="34" charset="0"/>
                <a:ea typeface="Open Sans Extra Bold" pitchFamily="34" charset="-122"/>
                <a:cs typeface="Open Sans Extra Bold" pitchFamily="34" charset="-120"/>
              </a:rPr>
              <a:t>Project Manager (Syed Asad Hussain):</a:t>
            </a:r>
            <a:endParaRPr lang="en-US" sz="1750" dirty="0"/>
          </a:p>
        </p:txBody>
      </p:sp>
      <p:sp>
        <p:nvSpPr>
          <p:cNvPr id="6" name="Text 3"/>
          <p:cNvSpPr/>
          <p:nvPr/>
        </p:nvSpPr>
        <p:spPr>
          <a:xfrm>
            <a:off x="1017389" y="4611053"/>
            <a:ext cx="6075045" cy="790679"/>
          </a:xfrm>
          <a:prstGeom prst="rect">
            <a:avLst/>
          </a:prstGeom>
          <a:noFill/>
          <a:ln/>
        </p:spPr>
        <p:txBody>
          <a:bodyPr wrap="square" lIns="0" tIns="0" rIns="0" bIns="0" rtlCol="0" anchor="t"/>
          <a:lstStyle/>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Requirement gathering and planning</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Task allocation and progress tracking</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Ensuring timely completion</a:t>
            </a:r>
            <a:endParaRPr lang="en-US" sz="1400" dirty="0"/>
          </a:p>
        </p:txBody>
      </p:sp>
      <p:sp>
        <p:nvSpPr>
          <p:cNvPr id="7" name="Text 4"/>
          <p:cNvSpPr/>
          <p:nvPr/>
        </p:nvSpPr>
        <p:spPr>
          <a:xfrm>
            <a:off x="7545348" y="4179094"/>
            <a:ext cx="6075045" cy="570309"/>
          </a:xfrm>
          <a:prstGeom prst="rect">
            <a:avLst/>
          </a:prstGeom>
          <a:noFill/>
          <a:ln/>
        </p:spPr>
        <p:txBody>
          <a:bodyPr wrap="square" lIns="0" tIns="0" rIns="0" bIns="0" rtlCol="0" anchor="t"/>
          <a:lstStyle/>
          <a:p>
            <a:pPr algn="l" indent="0" marL="0">
              <a:lnSpc>
                <a:spcPts val="2200"/>
              </a:lnSpc>
              <a:buNone/>
            </a:pPr>
            <a:r>
              <a:rPr lang="en-US" sz="1750" b="1" dirty="0">
                <a:solidFill>
                  <a:srgbClr val="F0F4F1"/>
                </a:solidFill>
                <a:latin typeface="Open Sans Extra Bold" pitchFamily="34" charset="0"/>
                <a:ea typeface="Open Sans Extra Bold" pitchFamily="34" charset="-122"/>
                <a:cs typeface="Open Sans Extra Bold" pitchFamily="34" charset="-120"/>
              </a:rPr>
              <a:t>Frontend Developer (Muhammad Maaz &amp; Muhammad Ayaan):</a:t>
            </a:r>
            <a:endParaRPr lang="en-US" sz="1750" dirty="0"/>
          </a:p>
        </p:txBody>
      </p:sp>
      <p:sp>
        <p:nvSpPr>
          <p:cNvPr id="8" name="Text 5"/>
          <p:cNvSpPr/>
          <p:nvPr/>
        </p:nvSpPr>
        <p:spPr>
          <a:xfrm>
            <a:off x="7545348" y="4896207"/>
            <a:ext cx="6075045" cy="790679"/>
          </a:xfrm>
          <a:prstGeom prst="rect">
            <a:avLst/>
          </a:prstGeom>
          <a:noFill/>
          <a:ln/>
        </p:spPr>
        <p:txBody>
          <a:bodyPr wrap="square" lIns="0" tIns="0" rIns="0" bIns="0" rtlCol="0" anchor="t"/>
          <a:lstStyle/>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Designing user interfaces using React</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Implementing responsiveness and navigation</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Connecting frontend with backend APIs</a:t>
            </a:r>
            <a:endParaRPr lang="en-US" sz="1400" dirty="0"/>
          </a:p>
        </p:txBody>
      </p:sp>
      <p:sp>
        <p:nvSpPr>
          <p:cNvPr id="9" name="Text 6"/>
          <p:cNvSpPr/>
          <p:nvPr/>
        </p:nvSpPr>
        <p:spPr>
          <a:xfrm>
            <a:off x="1017389" y="5947857"/>
            <a:ext cx="6075045" cy="570309"/>
          </a:xfrm>
          <a:prstGeom prst="rect">
            <a:avLst/>
          </a:prstGeom>
          <a:noFill/>
          <a:ln/>
        </p:spPr>
        <p:txBody>
          <a:bodyPr wrap="square" lIns="0" tIns="0" rIns="0" bIns="0" rtlCol="0" anchor="t"/>
          <a:lstStyle/>
          <a:p>
            <a:pPr algn="l" indent="0" marL="0">
              <a:lnSpc>
                <a:spcPts val="2200"/>
              </a:lnSpc>
              <a:buNone/>
            </a:pPr>
            <a:r>
              <a:rPr lang="en-US" sz="1750" b="1" dirty="0">
                <a:solidFill>
                  <a:srgbClr val="F0F4F1"/>
                </a:solidFill>
                <a:latin typeface="Open Sans Extra Bold" pitchFamily="34" charset="0"/>
                <a:ea typeface="Open Sans Extra Bold" pitchFamily="34" charset="-122"/>
                <a:cs typeface="Open Sans Extra Bold" pitchFamily="34" charset="-120"/>
              </a:rPr>
              <a:t>Backend Developer (Muhammad Salman &amp; Ahtisham Ansari):</a:t>
            </a:r>
            <a:endParaRPr lang="en-US" sz="1750" dirty="0"/>
          </a:p>
        </p:txBody>
      </p:sp>
      <p:sp>
        <p:nvSpPr>
          <p:cNvPr id="10" name="Text 7"/>
          <p:cNvSpPr/>
          <p:nvPr/>
        </p:nvSpPr>
        <p:spPr>
          <a:xfrm>
            <a:off x="1017389" y="6664970"/>
            <a:ext cx="6075045" cy="527120"/>
          </a:xfrm>
          <a:prstGeom prst="rect">
            <a:avLst/>
          </a:prstGeom>
          <a:noFill/>
          <a:ln/>
        </p:spPr>
        <p:txBody>
          <a:bodyPr wrap="square" lIns="0" tIns="0" rIns="0" bIns="0" rtlCol="0" anchor="t"/>
          <a:lstStyle/>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Developing APIs using Node.js</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Handling business logic and authentication</a:t>
            </a:r>
            <a:endParaRPr lang="en-US" sz="1400" dirty="0"/>
          </a:p>
        </p:txBody>
      </p:sp>
      <p:sp>
        <p:nvSpPr>
          <p:cNvPr id="11" name="Text 8"/>
          <p:cNvSpPr/>
          <p:nvPr/>
        </p:nvSpPr>
        <p:spPr>
          <a:xfrm>
            <a:off x="7545348" y="5947857"/>
            <a:ext cx="6075045" cy="570309"/>
          </a:xfrm>
          <a:prstGeom prst="rect">
            <a:avLst/>
          </a:prstGeom>
          <a:noFill/>
          <a:ln/>
        </p:spPr>
        <p:txBody>
          <a:bodyPr wrap="square" lIns="0" tIns="0" rIns="0" bIns="0" rtlCol="0" anchor="t"/>
          <a:lstStyle/>
          <a:p>
            <a:pPr algn="l" indent="0" marL="0">
              <a:lnSpc>
                <a:spcPts val="2200"/>
              </a:lnSpc>
              <a:buNone/>
            </a:pPr>
            <a:r>
              <a:rPr lang="en-US" sz="1750" b="1" dirty="0">
                <a:solidFill>
                  <a:srgbClr val="F0F4F1"/>
                </a:solidFill>
                <a:latin typeface="Open Sans Extra Bold" pitchFamily="34" charset="0"/>
                <a:ea typeface="Open Sans Extra Bold" pitchFamily="34" charset="-122"/>
                <a:cs typeface="Open Sans Extra Bold" pitchFamily="34" charset="-120"/>
              </a:rPr>
              <a:t>Backend Developer (Muhammad Salman &amp; Muhammad Maaz)</a:t>
            </a:r>
            <a:endParaRPr lang="en-US" sz="1750" dirty="0"/>
          </a:p>
        </p:txBody>
      </p:sp>
      <p:sp>
        <p:nvSpPr>
          <p:cNvPr id="12" name="Text 9"/>
          <p:cNvSpPr/>
          <p:nvPr/>
        </p:nvSpPr>
        <p:spPr>
          <a:xfrm>
            <a:off x="7545348" y="6664970"/>
            <a:ext cx="6075045" cy="527120"/>
          </a:xfrm>
          <a:prstGeom prst="rect">
            <a:avLst/>
          </a:prstGeom>
          <a:noFill/>
          <a:ln/>
        </p:spPr>
        <p:txBody>
          <a:bodyPr wrap="square" lIns="0" tIns="0" rIns="0" bIns="0" rtlCol="0" anchor="t"/>
          <a:lstStyle/>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Designing PostgreSQL database</a:t>
            </a:r>
            <a:endParaRPr lang="en-US" sz="1400" dirty="0"/>
          </a:p>
          <a:p>
            <a:pPr algn="l" marL="342900" indent="-342900">
              <a:lnSpc>
                <a:spcPts val="2050"/>
              </a:lnSpc>
              <a:buSzPct val="100000"/>
              <a:buChar char="•"/>
            </a:pPr>
            <a:r>
              <a:rPr lang="en-US" sz="1400" dirty="0">
                <a:solidFill>
                  <a:srgbClr val="D7E5D8"/>
                </a:solidFill>
                <a:latin typeface="Open Sans" pitchFamily="34" charset="0"/>
                <a:ea typeface="Open Sans" pitchFamily="34" charset="-122"/>
                <a:cs typeface="Open Sans" pitchFamily="34" charset="-120"/>
              </a:rPr>
              <a:t>Managing data flow and API integration</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97343"/>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Why This Project?</a:t>
            </a:r>
            <a:endParaRPr lang="en-US" sz="3550" dirty="0"/>
          </a:p>
        </p:txBody>
      </p:sp>
      <p:sp>
        <p:nvSpPr>
          <p:cNvPr id="3" name="Text 1"/>
          <p:cNvSpPr/>
          <p:nvPr/>
        </p:nvSpPr>
        <p:spPr>
          <a:xfrm>
            <a:off x="793790" y="2617946"/>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In today’s digital era, people rely heavily on online platforms to discover activities and events. However, event-related information is often scattered across social media, websites, and physical advertisements. Many users face difficulties such as:</a:t>
            </a:r>
            <a:endParaRPr lang="en-US" sz="1750" dirty="0"/>
          </a:p>
        </p:txBody>
      </p:sp>
      <p:sp>
        <p:nvSpPr>
          <p:cNvPr id="4" name="Text 2"/>
          <p:cNvSpPr/>
          <p:nvPr/>
        </p:nvSpPr>
        <p:spPr>
          <a:xfrm>
            <a:off x="793790" y="3961805"/>
            <a:ext cx="13042821" cy="145169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Searching multiple platforms to find events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Limited access to verified event details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Inconvenient physical ticket purchasing</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Lack of student or group discount visibility</a:t>
            </a:r>
            <a:endParaRPr lang="en-US" sz="1750" dirty="0"/>
          </a:p>
        </p:txBody>
      </p:sp>
      <p:sp>
        <p:nvSpPr>
          <p:cNvPr id="5" name="Text 3"/>
          <p:cNvSpPr/>
          <p:nvPr/>
        </p:nvSpPr>
        <p:spPr>
          <a:xfrm>
            <a:off x="793790" y="5668654"/>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EventBright was created to solve these problems by offering one reliable platform where all events and ticketing services are available in one place.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77372"/>
            <a:ext cx="7556421" cy="1133951"/>
          </a:xfrm>
          <a:prstGeom prst="rect">
            <a:avLst/>
          </a:prstGeom>
          <a:noFill/>
          <a:ln/>
        </p:spPr>
        <p:txBody>
          <a:bodyPr wrap="squar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Problem Statement (User Pain Points)</a:t>
            </a:r>
            <a:endParaRPr lang="en-US" sz="3550" dirty="0"/>
          </a:p>
        </p:txBody>
      </p:sp>
      <p:sp>
        <p:nvSpPr>
          <p:cNvPr id="4" name="Text 1"/>
          <p:cNvSpPr/>
          <p:nvPr/>
        </p:nvSpPr>
        <p:spPr>
          <a:xfrm>
            <a:off x="6280190" y="2578298"/>
            <a:ext cx="3501509" cy="708660"/>
          </a:xfrm>
          <a:prstGeom prst="rect">
            <a:avLst/>
          </a:prstGeom>
          <a:noFill/>
          <a:ln/>
        </p:spPr>
        <p:txBody>
          <a:bodyPr wrap="squar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Problems Faced by Event Attendees:</a:t>
            </a:r>
            <a:endParaRPr lang="en-US" sz="2200" dirty="0"/>
          </a:p>
        </p:txBody>
      </p:sp>
      <p:sp>
        <p:nvSpPr>
          <p:cNvPr id="5" name="Text 2"/>
          <p:cNvSpPr/>
          <p:nvPr/>
        </p:nvSpPr>
        <p:spPr>
          <a:xfrm>
            <a:off x="6280190" y="3513773"/>
            <a:ext cx="3501509" cy="2903397"/>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No single trusted platform for all event categories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Manual ticket buying wastes time</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Lack of clear information about events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Difficulty in comparing prices and ticket types</a:t>
            </a:r>
            <a:endParaRPr lang="en-US" sz="1750" dirty="0"/>
          </a:p>
        </p:txBody>
      </p:sp>
      <p:sp>
        <p:nvSpPr>
          <p:cNvPr id="6" name="Text 3"/>
          <p:cNvSpPr/>
          <p:nvPr/>
        </p:nvSpPr>
        <p:spPr>
          <a:xfrm>
            <a:off x="10342721" y="2578298"/>
            <a:ext cx="3501509" cy="708660"/>
          </a:xfrm>
          <a:prstGeom prst="rect">
            <a:avLst/>
          </a:prstGeom>
          <a:noFill/>
          <a:ln/>
        </p:spPr>
        <p:txBody>
          <a:bodyPr wrap="squar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Problems Faced by Event Organizers:</a:t>
            </a:r>
            <a:endParaRPr lang="en-US" sz="2200" dirty="0"/>
          </a:p>
        </p:txBody>
      </p:sp>
      <p:sp>
        <p:nvSpPr>
          <p:cNvPr id="7" name="Text 4"/>
          <p:cNvSpPr/>
          <p:nvPr/>
        </p:nvSpPr>
        <p:spPr>
          <a:xfrm>
            <a:off x="10342721" y="3513773"/>
            <a:ext cx="3501509" cy="217754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Limited reach for event promotion</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Manual handling of registrations and ticket sales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No easy way to manage attendees digitally</a:t>
            </a:r>
            <a:endParaRPr lang="en-US" sz="1750" dirty="0"/>
          </a:p>
        </p:txBody>
      </p:sp>
      <p:sp>
        <p:nvSpPr>
          <p:cNvPr id="8" name="Text 5"/>
          <p:cNvSpPr/>
          <p:nvPr/>
        </p:nvSpPr>
        <p:spPr>
          <a:xfrm>
            <a:off x="6280190" y="6593157"/>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These challenges create inconvenience for both users and organizers.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666" y="807839"/>
            <a:ext cx="7480578" cy="541972"/>
          </a:xfrm>
          <a:prstGeom prst="rect">
            <a:avLst/>
          </a:prstGeom>
          <a:noFill/>
          <a:ln/>
        </p:spPr>
        <p:txBody>
          <a:bodyPr wrap="none" lIns="0" tIns="0" rIns="0" bIns="0" rtlCol="0" anchor="t"/>
          <a:lstStyle/>
          <a:p>
            <a:pPr algn="l" indent="0" marL="0">
              <a:lnSpc>
                <a:spcPts val="4250"/>
              </a:lnSpc>
              <a:buNone/>
            </a:pPr>
            <a:r>
              <a:rPr lang="en-US" sz="3400" b="1" dirty="0">
                <a:solidFill>
                  <a:srgbClr val="F0F4F1"/>
                </a:solidFill>
                <a:latin typeface="Open Sans Extra Bold" pitchFamily="34" charset="0"/>
                <a:ea typeface="Open Sans Extra Bold" pitchFamily="34" charset="-122"/>
                <a:cs typeface="Open Sans Extra Bold" pitchFamily="34" charset="-120"/>
              </a:rPr>
              <a:t>How We Address User Pain Points</a:t>
            </a:r>
            <a:endParaRPr lang="en-US" sz="3400" dirty="0"/>
          </a:p>
        </p:txBody>
      </p:sp>
      <p:sp>
        <p:nvSpPr>
          <p:cNvPr id="3" name="Text 1"/>
          <p:cNvSpPr/>
          <p:nvPr/>
        </p:nvSpPr>
        <p:spPr>
          <a:xfrm>
            <a:off x="758666" y="1764149"/>
            <a:ext cx="13113068" cy="339209"/>
          </a:xfrm>
          <a:prstGeom prst="rect">
            <a:avLst/>
          </a:prstGeom>
          <a:noFill/>
          <a:ln/>
        </p:spPr>
        <p:txBody>
          <a:bodyPr wrap="none" lIns="0" tIns="0" rIns="0" bIns="0" rtlCol="0" anchor="t"/>
          <a:lstStyle/>
          <a:p>
            <a:pPr algn="l" indent="0" marL="0">
              <a:lnSpc>
                <a:spcPts val="2650"/>
              </a:lnSpc>
              <a:buNone/>
            </a:pPr>
            <a:r>
              <a:rPr lang="en-US" sz="1700" dirty="0">
                <a:solidFill>
                  <a:srgbClr val="D7E5D8"/>
                </a:solidFill>
                <a:latin typeface="Open Sans" pitchFamily="34" charset="0"/>
                <a:ea typeface="Open Sans" pitchFamily="34" charset="-122"/>
                <a:cs typeface="Open Sans" pitchFamily="34" charset="-120"/>
              </a:rPr>
              <a:t>EventBright addresses these issues through the following solutions:</a:t>
            </a:r>
            <a:endParaRPr lang="en-US" sz="1700" dirty="0"/>
          </a:p>
        </p:txBody>
      </p:sp>
      <p:sp>
        <p:nvSpPr>
          <p:cNvPr id="4" name="Shape 2"/>
          <p:cNvSpPr/>
          <p:nvPr/>
        </p:nvSpPr>
        <p:spPr>
          <a:xfrm>
            <a:off x="758666" y="2336363"/>
            <a:ext cx="4232910" cy="2322314"/>
          </a:xfrm>
          <a:prstGeom prst="roundRect">
            <a:avLst>
              <a:gd name="adj" fmla="val 3921"/>
            </a:avLst>
          </a:prstGeom>
          <a:solidFill>
            <a:srgbClr val="547808"/>
          </a:solidFill>
          <a:ln w="7620">
            <a:solidFill>
              <a:srgbClr val="6D9121"/>
            </a:solidFill>
            <a:prstDash val="solid"/>
          </a:ln>
        </p:spPr>
      </p:sp>
      <p:sp>
        <p:nvSpPr>
          <p:cNvPr id="5" name="Shape 3"/>
          <p:cNvSpPr/>
          <p:nvPr/>
        </p:nvSpPr>
        <p:spPr>
          <a:xfrm>
            <a:off x="982980" y="2560677"/>
            <a:ext cx="650319" cy="650319"/>
          </a:xfrm>
          <a:prstGeom prst="roundRect">
            <a:avLst>
              <a:gd name="adj" fmla="val 14059386"/>
            </a:avLst>
          </a:prstGeom>
          <a:solidFill>
            <a:srgbClr val="A9F00F"/>
          </a:solidFill>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61812" y="2739509"/>
            <a:ext cx="292656" cy="292656"/>
          </a:xfrm>
          <a:prstGeom prst="rect">
            <a:avLst/>
          </a:prstGeom>
        </p:spPr>
      </p:pic>
      <p:sp>
        <p:nvSpPr>
          <p:cNvPr id="7" name="Text 4"/>
          <p:cNvSpPr/>
          <p:nvPr/>
        </p:nvSpPr>
        <p:spPr>
          <a:xfrm>
            <a:off x="982980" y="3418165"/>
            <a:ext cx="3784283" cy="677466"/>
          </a:xfrm>
          <a:prstGeom prst="rect">
            <a:avLst/>
          </a:prstGeom>
          <a:noFill/>
          <a:ln/>
        </p:spPr>
        <p:txBody>
          <a:bodyPr wrap="square" lIns="0" tIns="0" rIns="0" bIns="0" rtlCol="0" anchor="t"/>
          <a:lstStyle/>
          <a:p>
            <a:pPr algn="l" indent="0" marL="0">
              <a:lnSpc>
                <a:spcPts val="2650"/>
              </a:lnSpc>
              <a:buNone/>
            </a:pPr>
            <a:r>
              <a:rPr lang="en-US" sz="2100" b="1" dirty="0">
                <a:solidFill>
                  <a:srgbClr val="FFFFFF"/>
                </a:solidFill>
                <a:latin typeface="Open Sans Extra Bold" pitchFamily="34" charset="0"/>
                <a:ea typeface="Open Sans Extra Bold" pitchFamily="34" charset="-122"/>
                <a:cs typeface="Open Sans Extra Bold" pitchFamily="34" charset="-120"/>
              </a:rPr>
              <a:t>A centralized event listing system for all event types</a:t>
            </a:r>
            <a:endParaRPr lang="en-US" sz="2100" dirty="0"/>
          </a:p>
        </p:txBody>
      </p:sp>
      <p:sp>
        <p:nvSpPr>
          <p:cNvPr id="8" name="Shape 5"/>
          <p:cNvSpPr/>
          <p:nvPr/>
        </p:nvSpPr>
        <p:spPr>
          <a:xfrm>
            <a:off x="5198745" y="2336363"/>
            <a:ext cx="4232910" cy="2322314"/>
          </a:xfrm>
          <a:prstGeom prst="roundRect">
            <a:avLst>
              <a:gd name="adj" fmla="val 3921"/>
            </a:avLst>
          </a:prstGeom>
          <a:solidFill>
            <a:srgbClr val="547808"/>
          </a:solidFill>
          <a:ln w="7620">
            <a:solidFill>
              <a:srgbClr val="6D9121"/>
            </a:solidFill>
            <a:prstDash val="solid"/>
          </a:ln>
        </p:spPr>
      </p:sp>
      <p:sp>
        <p:nvSpPr>
          <p:cNvPr id="9" name="Shape 6"/>
          <p:cNvSpPr/>
          <p:nvPr/>
        </p:nvSpPr>
        <p:spPr>
          <a:xfrm>
            <a:off x="5423059" y="2560677"/>
            <a:ext cx="650319" cy="650319"/>
          </a:xfrm>
          <a:prstGeom prst="roundRect">
            <a:avLst>
              <a:gd name="adj" fmla="val 14059386"/>
            </a:avLst>
          </a:prstGeom>
          <a:solidFill>
            <a:srgbClr val="A9F00F"/>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01891" y="2739509"/>
            <a:ext cx="292656" cy="292656"/>
          </a:xfrm>
          <a:prstGeom prst="rect">
            <a:avLst/>
          </a:prstGeom>
        </p:spPr>
      </p:pic>
      <p:sp>
        <p:nvSpPr>
          <p:cNvPr id="11" name="Text 7"/>
          <p:cNvSpPr/>
          <p:nvPr/>
        </p:nvSpPr>
        <p:spPr>
          <a:xfrm>
            <a:off x="5423059" y="3418165"/>
            <a:ext cx="3784283" cy="677466"/>
          </a:xfrm>
          <a:prstGeom prst="rect">
            <a:avLst/>
          </a:prstGeom>
          <a:noFill/>
          <a:ln/>
        </p:spPr>
        <p:txBody>
          <a:bodyPr wrap="square" lIns="0" tIns="0" rIns="0" bIns="0" rtlCol="0" anchor="t"/>
          <a:lstStyle/>
          <a:p>
            <a:pPr algn="l" indent="0" marL="0">
              <a:lnSpc>
                <a:spcPts val="2650"/>
              </a:lnSpc>
              <a:buNone/>
            </a:pPr>
            <a:r>
              <a:rPr lang="en-US" sz="2100" b="1" dirty="0">
                <a:solidFill>
                  <a:srgbClr val="FFFFFF"/>
                </a:solidFill>
                <a:latin typeface="Open Sans Extra Bold" pitchFamily="34" charset="0"/>
                <a:ea typeface="Open Sans Extra Bold" pitchFamily="34" charset="-122"/>
                <a:cs typeface="Open Sans Extra Bold" pitchFamily="34" charset="-120"/>
              </a:rPr>
              <a:t>Online ticket booking with instant confirmation</a:t>
            </a:r>
            <a:endParaRPr lang="en-US" sz="2100" dirty="0"/>
          </a:p>
        </p:txBody>
      </p:sp>
      <p:sp>
        <p:nvSpPr>
          <p:cNvPr id="12" name="Shape 8"/>
          <p:cNvSpPr/>
          <p:nvPr/>
        </p:nvSpPr>
        <p:spPr>
          <a:xfrm>
            <a:off x="9638824" y="2336363"/>
            <a:ext cx="4232910" cy="2322314"/>
          </a:xfrm>
          <a:prstGeom prst="roundRect">
            <a:avLst>
              <a:gd name="adj" fmla="val 3921"/>
            </a:avLst>
          </a:prstGeom>
          <a:solidFill>
            <a:srgbClr val="547808"/>
          </a:solidFill>
          <a:ln w="7620">
            <a:solidFill>
              <a:srgbClr val="6D9121"/>
            </a:solidFill>
            <a:prstDash val="solid"/>
          </a:ln>
        </p:spPr>
      </p:sp>
      <p:sp>
        <p:nvSpPr>
          <p:cNvPr id="13" name="Shape 9"/>
          <p:cNvSpPr/>
          <p:nvPr/>
        </p:nvSpPr>
        <p:spPr>
          <a:xfrm>
            <a:off x="9863137" y="2560677"/>
            <a:ext cx="650319" cy="650319"/>
          </a:xfrm>
          <a:prstGeom prst="roundRect">
            <a:avLst>
              <a:gd name="adj" fmla="val 14059386"/>
            </a:avLst>
          </a:prstGeom>
          <a:solidFill>
            <a:srgbClr val="A9F00F"/>
          </a:solidFill>
          <a:ln/>
        </p:spPr>
      </p:sp>
      <p:pic>
        <p:nvPicPr>
          <p:cNvPr id="14"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041969" y="2739509"/>
            <a:ext cx="292656" cy="292656"/>
          </a:xfrm>
          <a:prstGeom prst="rect">
            <a:avLst/>
          </a:prstGeom>
        </p:spPr>
      </p:pic>
      <p:sp>
        <p:nvSpPr>
          <p:cNvPr id="15" name="Text 10"/>
          <p:cNvSpPr/>
          <p:nvPr/>
        </p:nvSpPr>
        <p:spPr>
          <a:xfrm>
            <a:off x="9863137" y="3418165"/>
            <a:ext cx="3784283" cy="1016198"/>
          </a:xfrm>
          <a:prstGeom prst="rect">
            <a:avLst/>
          </a:prstGeom>
          <a:noFill/>
          <a:ln/>
        </p:spPr>
        <p:txBody>
          <a:bodyPr wrap="square" lIns="0" tIns="0" rIns="0" bIns="0" rtlCol="0" anchor="t"/>
          <a:lstStyle/>
          <a:p>
            <a:pPr algn="l" indent="0" marL="0">
              <a:lnSpc>
                <a:spcPts val="2650"/>
              </a:lnSpc>
              <a:buNone/>
            </a:pPr>
            <a:r>
              <a:rPr lang="en-US" sz="2100" b="1" dirty="0">
                <a:solidFill>
                  <a:srgbClr val="FFFFFF"/>
                </a:solidFill>
                <a:latin typeface="Open Sans Extra Bold" pitchFamily="34" charset="0"/>
                <a:ea typeface="Open Sans Extra Bold" pitchFamily="34" charset="-122"/>
                <a:cs typeface="Open Sans Extra Bold" pitchFamily="34" charset="-120"/>
              </a:rPr>
              <a:t>Multiple ticket types such as individual, student, group, and corporate</a:t>
            </a:r>
            <a:endParaRPr lang="en-US" sz="2100" dirty="0"/>
          </a:p>
        </p:txBody>
      </p:sp>
      <p:sp>
        <p:nvSpPr>
          <p:cNvPr id="16" name="Shape 11"/>
          <p:cNvSpPr/>
          <p:nvPr/>
        </p:nvSpPr>
        <p:spPr>
          <a:xfrm>
            <a:off x="758666" y="4865846"/>
            <a:ext cx="6452949" cy="1983581"/>
          </a:xfrm>
          <a:prstGeom prst="roundRect">
            <a:avLst>
              <a:gd name="adj" fmla="val 4590"/>
            </a:avLst>
          </a:prstGeom>
          <a:solidFill>
            <a:srgbClr val="547808"/>
          </a:solidFill>
          <a:ln w="7620">
            <a:solidFill>
              <a:srgbClr val="6D9121"/>
            </a:solidFill>
            <a:prstDash val="solid"/>
          </a:ln>
        </p:spPr>
      </p:sp>
      <p:sp>
        <p:nvSpPr>
          <p:cNvPr id="17" name="Shape 12"/>
          <p:cNvSpPr/>
          <p:nvPr/>
        </p:nvSpPr>
        <p:spPr>
          <a:xfrm>
            <a:off x="982980" y="5090160"/>
            <a:ext cx="650319" cy="650319"/>
          </a:xfrm>
          <a:prstGeom prst="roundRect">
            <a:avLst>
              <a:gd name="adj" fmla="val 14059386"/>
            </a:avLst>
          </a:prstGeom>
          <a:solidFill>
            <a:srgbClr val="A9F00F"/>
          </a:solidFill>
          <a:ln/>
        </p:spPr>
      </p:sp>
      <p:pic>
        <p:nvPicPr>
          <p:cNvPr id="18"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61812" y="5268992"/>
            <a:ext cx="292656" cy="292656"/>
          </a:xfrm>
          <a:prstGeom prst="rect">
            <a:avLst/>
          </a:prstGeom>
        </p:spPr>
      </p:pic>
      <p:sp>
        <p:nvSpPr>
          <p:cNvPr id="19" name="Text 13"/>
          <p:cNvSpPr/>
          <p:nvPr/>
        </p:nvSpPr>
        <p:spPr>
          <a:xfrm>
            <a:off x="982980" y="5947648"/>
            <a:ext cx="6004322" cy="677466"/>
          </a:xfrm>
          <a:prstGeom prst="rect">
            <a:avLst/>
          </a:prstGeom>
          <a:noFill/>
          <a:ln/>
        </p:spPr>
        <p:txBody>
          <a:bodyPr wrap="square" lIns="0" tIns="0" rIns="0" bIns="0" rtlCol="0" anchor="t"/>
          <a:lstStyle/>
          <a:p>
            <a:pPr algn="l" indent="0" marL="0">
              <a:lnSpc>
                <a:spcPts val="2650"/>
              </a:lnSpc>
              <a:buNone/>
            </a:pPr>
            <a:r>
              <a:rPr lang="en-US" sz="2100" b="1" dirty="0">
                <a:solidFill>
                  <a:srgbClr val="FFFFFF"/>
                </a:solidFill>
                <a:latin typeface="Open Sans Extra Bold" pitchFamily="34" charset="0"/>
                <a:ea typeface="Open Sans Extra Bold" pitchFamily="34" charset="-122"/>
                <a:cs typeface="Open Sans Extra Bold" pitchFamily="34" charset="-120"/>
              </a:rPr>
              <a:t>Search and filter options to find relevant events easily</a:t>
            </a:r>
            <a:endParaRPr lang="en-US" sz="2100" dirty="0"/>
          </a:p>
        </p:txBody>
      </p:sp>
      <p:sp>
        <p:nvSpPr>
          <p:cNvPr id="20" name="Shape 14"/>
          <p:cNvSpPr/>
          <p:nvPr/>
        </p:nvSpPr>
        <p:spPr>
          <a:xfrm>
            <a:off x="7418784" y="4865846"/>
            <a:ext cx="6452949" cy="1983581"/>
          </a:xfrm>
          <a:prstGeom prst="roundRect">
            <a:avLst>
              <a:gd name="adj" fmla="val 4590"/>
            </a:avLst>
          </a:prstGeom>
          <a:solidFill>
            <a:srgbClr val="547808"/>
          </a:solidFill>
          <a:ln w="7620">
            <a:solidFill>
              <a:srgbClr val="6D9121"/>
            </a:solidFill>
            <a:prstDash val="solid"/>
          </a:ln>
        </p:spPr>
      </p:sp>
      <p:sp>
        <p:nvSpPr>
          <p:cNvPr id="21" name="Shape 15"/>
          <p:cNvSpPr/>
          <p:nvPr/>
        </p:nvSpPr>
        <p:spPr>
          <a:xfrm>
            <a:off x="7643098" y="5090160"/>
            <a:ext cx="650319" cy="650319"/>
          </a:xfrm>
          <a:prstGeom prst="roundRect">
            <a:avLst>
              <a:gd name="adj" fmla="val 14059386"/>
            </a:avLst>
          </a:prstGeom>
          <a:solidFill>
            <a:srgbClr val="A9F00F"/>
          </a:solidFill>
          <a:ln/>
        </p:spPr>
      </p:sp>
      <p:pic>
        <p:nvPicPr>
          <p:cNvPr id="22"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821930" y="5268992"/>
            <a:ext cx="292656" cy="292656"/>
          </a:xfrm>
          <a:prstGeom prst="rect">
            <a:avLst/>
          </a:prstGeom>
        </p:spPr>
      </p:pic>
      <p:sp>
        <p:nvSpPr>
          <p:cNvPr id="23" name="Text 16"/>
          <p:cNvSpPr/>
          <p:nvPr/>
        </p:nvSpPr>
        <p:spPr>
          <a:xfrm>
            <a:off x="7643098" y="5947648"/>
            <a:ext cx="6004322" cy="677466"/>
          </a:xfrm>
          <a:prstGeom prst="rect">
            <a:avLst/>
          </a:prstGeom>
          <a:noFill/>
          <a:ln/>
        </p:spPr>
        <p:txBody>
          <a:bodyPr wrap="square" lIns="0" tIns="0" rIns="0" bIns="0" rtlCol="0" anchor="t"/>
          <a:lstStyle/>
          <a:p>
            <a:pPr algn="l" indent="0" marL="0">
              <a:lnSpc>
                <a:spcPts val="2650"/>
              </a:lnSpc>
              <a:buNone/>
            </a:pPr>
            <a:r>
              <a:rPr lang="en-US" sz="2100" b="1" dirty="0">
                <a:solidFill>
                  <a:srgbClr val="FFFFFF"/>
                </a:solidFill>
                <a:latin typeface="Open Sans Extra Bold" pitchFamily="34" charset="0"/>
                <a:ea typeface="Open Sans Extra Bold" pitchFamily="34" charset="-122"/>
                <a:cs typeface="Open Sans Extra Bold" pitchFamily="34" charset="-120"/>
              </a:rPr>
              <a:t>Digital event hosting through simple online forms</a:t>
            </a:r>
            <a:endParaRPr lang="en-US" sz="2100" dirty="0"/>
          </a:p>
        </p:txBody>
      </p:sp>
      <p:sp>
        <p:nvSpPr>
          <p:cNvPr id="24" name="Text 17"/>
          <p:cNvSpPr/>
          <p:nvPr/>
        </p:nvSpPr>
        <p:spPr>
          <a:xfrm>
            <a:off x="758666" y="7082433"/>
            <a:ext cx="13113068" cy="339209"/>
          </a:xfrm>
          <a:prstGeom prst="rect">
            <a:avLst/>
          </a:prstGeom>
          <a:noFill/>
          <a:ln/>
        </p:spPr>
        <p:txBody>
          <a:bodyPr wrap="none" lIns="0" tIns="0" rIns="0" bIns="0" rtlCol="0" anchor="t"/>
          <a:lstStyle/>
          <a:p>
            <a:pPr algn="l" indent="0" marL="0">
              <a:lnSpc>
                <a:spcPts val="2650"/>
              </a:lnSpc>
              <a:buNone/>
            </a:pPr>
            <a:r>
              <a:rPr lang="en-US" sz="1700" dirty="0">
                <a:solidFill>
                  <a:srgbClr val="D7E5D8"/>
                </a:solidFill>
                <a:latin typeface="Open Sans" pitchFamily="34" charset="0"/>
                <a:ea typeface="Open Sans" pitchFamily="34" charset="-122"/>
                <a:cs typeface="Open Sans" pitchFamily="34" charset="-120"/>
              </a:rPr>
              <a:t>This approach improves accessibility, reduces manual work, and enhances overall user experience.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19056"/>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Target Audience</a:t>
            </a:r>
            <a:endParaRPr lang="en-US" sz="3550" dirty="0"/>
          </a:p>
        </p:txBody>
      </p:sp>
      <p:sp>
        <p:nvSpPr>
          <p:cNvPr id="4" name="Text 1"/>
          <p:cNvSpPr/>
          <p:nvPr/>
        </p:nvSpPr>
        <p:spPr>
          <a:xfrm>
            <a:off x="6280190" y="2153007"/>
            <a:ext cx="3501509" cy="708660"/>
          </a:xfrm>
          <a:prstGeom prst="rect">
            <a:avLst/>
          </a:prstGeom>
          <a:noFill/>
          <a:ln/>
        </p:spPr>
        <p:txBody>
          <a:bodyPr wrap="squar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Primary Target Users: Event Attendees</a:t>
            </a:r>
            <a:endParaRPr lang="en-US" sz="2200" dirty="0"/>
          </a:p>
        </p:txBody>
      </p:sp>
      <p:sp>
        <p:nvSpPr>
          <p:cNvPr id="5" name="Text 2"/>
          <p:cNvSpPr/>
          <p:nvPr/>
        </p:nvSpPr>
        <p:spPr>
          <a:xfrm>
            <a:off x="6280190" y="3088481"/>
            <a:ext cx="3501509" cy="2903397"/>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Students looking for seminars, workshops, or entertainment</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Professionals attending conferences or networking events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General users interested in social or cultural activities</a:t>
            </a:r>
            <a:endParaRPr lang="en-US" sz="1750" dirty="0"/>
          </a:p>
        </p:txBody>
      </p:sp>
      <p:sp>
        <p:nvSpPr>
          <p:cNvPr id="6" name="Text 3"/>
          <p:cNvSpPr/>
          <p:nvPr/>
        </p:nvSpPr>
        <p:spPr>
          <a:xfrm>
            <a:off x="10342721" y="215300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Event Organizers</a:t>
            </a:r>
            <a:endParaRPr lang="en-US" sz="2200" dirty="0"/>
          </a:p>
        </p:txBody>
      </p:sp>
      <p:sp>
        <p:nvSpPr>
          <p:cNvPr id="7" name="Text 4"/>
          <p:cNvSpPr/>
          <p:nvPr/>
        </p:nvSpPr>
        <p:spPr>
          <a:xfrm>
            <a:off x="10342721" y="2734151"/>
            <a:ext cx="3501509" cy="217754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Universities and educational institutions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Companies and corporate event planners</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Community organizers and social groups</a:t>
            </a:r>
            <a:endParaRPr lang="en-US" sz="1750" dirty="0"/>
          </a:p>
        </p:txBody>
      </p:sp>
      <p:sp>
        <p:nvSpPr>
          <p:cNvPr id="8" name="Text 5"/>
          <p:cNvSpPr/>
          <p:nvPr/>
        </p:nvSpPr>
        <p:spPr>
          <a:xfrm>
            <a:off x="6280190" y="6167866"/>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EventBright benefits users by saving time and providing easy access to event information and ticket booking.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39146"/>
            <a:ext cx="4686895"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Usability Evaluation</a:t>
            </a:r>
            <a:endParaRPr lang="en-US" sz="3550" dirty="0"/>
          </a:p>
        </p:txBody>
      </p:sp>
      <p:sp>
        <p:nvSpPr>
          <p:cNvPr id="3" name="Text 1"/>
          <p:cNvSpPr/>
          <p:nvPr/>
        </p:nvSpPr>
        <p:spPr>
          <a:xfrm>
            <a:off x="793790" y="2759750"/>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Usability was a key focus during the design of EventBright. We ensured:</a:t>
            </a:r>
            <a:endParaRPr lang="en-US" sz="1750" dirty="0"/>
          </a:p>
        </p:txBody>
      </p:sp>
      <p:sp>
        <p:nvSpPr>
          <p:cNvPr id="4" name="Text 2"/>
          <p:cNvSpPr/>
          <p:nvPr/>
        </p:nvSpPr>
        <p:spPr>
          <a:xfrm>
            <a:off x="793790" y="3377803"/>
            <a:ext cx="13042821" cy="181462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Simple and intuitive navigation</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Clean and minimal user interface</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Clear buttons and readable content</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Logical flow between pages (Home → Events → Booking)</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Mobile-responsive design</a:t>
            </a:r>
            <a:endParaRPr lang="en-US" sz="1750" dirty="0"/>
          </a:p>
        </p:txBody>
      </p:sp>
      <p:sp>
        <p:nvSpPr>
          <p:cNvPr id="5" name="Text 3"/>
          <p:cNvSpPr/>
          <p:nvPr/>
        </p:nvSpPr>
        <p:spPr>
          <a:xfrm>
            <a:off x="793790" y="5447577"/>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Before development, a Figma-based prototype was created to test navigation flow and screen clarity, ensuring ease of use for first-time users.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24758"/>
            <a:ext cx="8030527"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Longevity &amp; Future Extension Plan</a:t>
            </a:r>
            <a:endParaRPr lang="en-US" sz="3550" dirty="0"/>
          </a:p>
        </p:txBody>
      </p:sp>
      <p:sp>
        <p:nvSpPr>
          <p:cNvPr id="3" name="Text 1"/>
          <p:cNvSpPr/>
          <p:nvPr/>
        </p:nvSpPr>
        <p:spPr>
          <a:xfrm>
            <a:off x="793790" y="194536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EventBright is designed to be scalable and adaptable for future enhancements. Possible future extensions include:</a:t>
            </a:r>
            <a:endParaRPr lang="en-US" sz="1750" dirty="0"/>
          </a:p>
        </p:txBody>
      </p:sp>
      <p:sp>
        <p:nvSpPr>
          <p:cNvPr id="4" name="Shape 2"/>
          <p:cNvSpPr/>
          <p:nvPr/>
        </p:nvSpPr>
        <p:spPr>
          <a:xfrm>
            <a:off x="793790" y="2563416"/>
            <a:ext cx="6407944" cy="1223248"/>
          </a:xfrm>
          <a:prstGeom prst="roundRect">
            <a:avLst>
              <a:gd name="adj" fmla="val 11960"/>
            </a:avLst>
          </a:prstGeom>
          <a:solidFill>
            <a:srgbClr val="152025">
              <a:alpha val="95000"/>
            </a:srgbClr>
          </a:solidFill>
          <a:ln w="30480">
            <a:solidFill>
              <a:srgbClr val="6D9121"/>
            </a:solidFill>
            <a:prstDash val="solid"/>
          </a:ln>
        </p:spPr>
      </p:sp>
      <p:sp>
        <p:nvSpPr>
          <p:cNvPr id="5" name="Shape 3"/>
          <p:cNvSpPr/>
          <p:nvPr/>
        </p:nvSpPr>
        <p:spPr>
          <a:xfrm>
            <a:off x="763310" y="2563416"/>
            <a:ext cx="121920" cy="1223248"/>
          </a:xfrm>
          <a:prstGeom prst="roundRect">
            <a:avLst>
              <a:gd name="adj" fmla="val 78139"/>
            </a:avLst>
          </a:prstGeom>
          <a:solidFill>
            <a:srgbClr val="A9F00F"/>
          </a:solidFill>
          <a:ln/>
        </p:spPr>
      </p:sp>
      <p:sp>
        <p:nvSpPr>
          <p:cNvPr id="6" name="Text 4"/>
          <p:cNvSpPr/>
          <p:nvPr/>
        </p:nvSpPr>
        <p:spPr>
          <a:xfrm>
            <a:off x="1142524" y="2820710"/>
            <a:ext cx="5783699" cy="354330"/>
          </a:xfrm>
          <a:prstGeom prst="rect">
            <a:avLst/>
          </a:prstGeom>
          <a:noFill/>
          <a:ln/>
        </p:spPr>
        <p:txBody>
          <a:bodyPr wrap="non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Mobile applications for Android and iOS</a:t>
            </a:r>
            <a:endParaRPr lang="en-US" sz="2200" dirty="0"/>
          </a:p>
        </p:txBody>
      </p:sp>
      <p:sp>
        <p:nvSpPr>
          <p:cNvPr id="7" name="Shape 5"/>
          <p:cNvSpPr/>
          <p:nvPr/>
        </p:nvSpPr>
        <p:spPr>
          <a:xfrm>
            <a:off x="7428548" y="2563416"/>
            <a:ext cx="6408063" cy="1223248"/>
          </a:xfrm>
          <a:prstGeom prst="roundRect">
            <a:avLst>
              <a:gd name="adj" fmla="val 11960"/>
            </a:avLst>
          </a:prstGeom>
          <a:solidFill>
            <a:srgbClr val="152025">
              <a:alpha val="95000"/>
            </a:srgbClr>
          </a:solidFill>
          <a:ln w="30480">
            <a:solidFill>
              <a:srgbClr val="6D9121"/>
            </a:solidFill>
            <a:prstDash val="solid"/>
          </a:ln>
        </p:spPr>
      </p:sp>
      <p:sp>
        <p:nvSpPr>
          <p:cNvPr id="8" name="Shape 6"/>
          <p:cNvSpPr/>
          <p:nvPr/>
        </p:nvSpPr>
        <p:spPr>
          <a:xfrm>
            <a:off x="7398067" y="2563416"/>
            <a:ext cx="121920" cy="1223248"/>
          </a:xfrm>
          <a:prstGeom prst="roundRect">
            <a:avLst>
              <a:gd name="adj" fmla="val 78139"/>
            </a:avLst>
          </a:prstGeom>
          <a:solidFill>
            <a:srgbClr val="A9F00F"/>
          </a:solidFill>
          <a:ln/>
        </p:spPr>
      </p:sp>
      <p:sp>
        <p:nvSpPr>
          <p:cNvPr id="9" name="Text 7"/>
          <p:cNvSpPr/>
          <p:nvPr/>
        </p:nvSpPr>
        <p:spPr>
          <a:xfrm>
            <a:off x="7777282" y="2820710"/>
            <a:ext cx="5802035" cy="708660"/>
          </a:xfrm>
          <a:prstGeom prst="rect">
            <a:avLst/>
          </a:prstGeom>
          <a:noFill/>
          <a:ln/>
        </p:spPr>
        <p:txBody>
          <a:bodyPr wrap="squar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Personalized event recommendations using user interests</a:t>
            </a:r>
            <a:endParaRPr lang="en-US" sz="2200" dirty="0"/>
          </a:p>
        </p:txBody>
      </p:sp>
      <p:sp>
        <p:nvSpPr>
          <p:cNvPr id="10" name="Shape 8"/>
          <p:cNvSpPr/>
          <p:nvPr/>
        </p:nvSpPr>
        <p:spPr>
          <a:xfrm>
            <a:off x="793790" y="4013478"/>
            <a:ext cx="6407944" cy="1223248"/>
          </a:xfrm>
          <a:prstGeom prst="roundRect">
            <a:avLst>
              <a:gd name="adj" fmla="val 11960"/>
            </a:avLst>
          </a:prstGeom>
          <a:solidFill>
            <a:srgbClr val="152025">
              <a:alpha val="95000"/>
            </a:srgbClr>
          </a:solidFill>
          <a:ln w="30480">
            <a:solidFill>
              <a:srgbClr val="6D9121"/>
            </a:solidFill>
            <a:prstDash val="solid"/>
          </a:ln>
        </p:spPr>
      </p:sp>
      <p:sp>
        <p:nvSpPr>
          <p:cNvPr id="11" name="Shape 9"/>
          <p:cNvSpPr/>
          <p:nvPr/>
        </p:nvSpPr>
        <p:spPr>
          <a:xfrm>
            <a:off x="763310" y="4013478"/>
            <a:ext cx="121920" cy="1223248"/>
          </a:xfrm>
          <a:prstGeom prst="roundRect">
            <a:avLst>
              <a:gd name="adj" fmla="val 78139"/>
            </a:avLst>
          </a:prstGeom>
          <a:solidFill>
            <a:srgbClr val="A9F00F"/>
          </a:solidFill>
          <a:ln/>
        </p:spPr>
      </p:sp>
      <p:sp>
        <p:nvSpPr>
          <p:cNvPr id="12" name="Text 10"/>
          <p:cNvSpPr/>
          <p:nvPr/>
        </p:nvSpPr>
        <p:spPr>
          <a:xfrm>
            <a:off x="1142524" y="4270772"/>
            <a:ext cx="5801916" cy="708660"/>
          </a:xfrm>
          <a:prstGeom prst="rect">
            <a:avLst/>
          </a:prstGeom>
          <a:noFill/>
          <a:ln/>
        </p:spPr>
        <p:txBody>
          <a:bodyPr wrap="squar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Push notifications and email alerts for upcoming events</a:t>
            </a:r>
            <a:endParaRPr lang="en-US" sz="2200" dirty="0"/>
          </a:p>
        </p:txBody>
      </p:sp>
      <p:sp>
        <p:nvSpPr>
          <p:cNvPr id="13" name="Shape 11"/>
          <p:cNvSpPr/>
          <p:nvPr/>
        </p:nvSpPr>
        <p:spPr>
          <a:xfrm>
            <a:off x="7428548" y="4013478"/>
            <a:ext cx="6408063" cy="1223248"/>
          </a:xfrm>
          <a:prstGeom prst="roundRect">
            <a:avLst>
              <a:gd name="adj" fmla="val 11960"/>
            </a:avLst>
          </a:prstGeom>
          <a:solidFill>
            <a:srgbClr val="152025">
              <a:alpha val="95000"/>
            </a:srgbClr>
          </a:solidFill>
          <a:ln w="30480">
            <a:solidFill>
              <a:srgbClr val="6D9121"/>
            </a:solidFill>
            <a:prstDash val="solid"/>
          </a:ln>
        </p:spPr>
      </p:sp>
      <p:sp>
        <p:nvSpPr>
          <p:cNvPr id="14" name="Shape 12"/>
          <p:cNvSpPr/>
          <p:nvPr/>
        </p:nvSpPr>
        <p:spPr>
          <a:xfrm>
            <a:off x="7398067" y="4013478"/>
            <a:ext cx="121920" cy="1223248"/>
          </a:xfrm>
          <a:prstGeom prst="roundRect">
            <a:avLst>
              <a:gd name="adj" fmla="val 78139"/>
            </a:avLst>
          </a:prstGeom>
          <a:solidFill>
            <a:srgbClr val="A9F00F"/>
          </a:solidFill>
          <a:ln/>
        </p:spPr>
      </p:sp>
      <p:sp>
        <p:nvSpPr>
          <p:cNvPr id="15" name="Text 13"/>
          <p:cNvSpPr/>
          <p:nvPr/>
        </p:nvSpPr>
        <p:spPr>
          <a:xfrm>
            <a:off x="7777282" y="4270772"/>
            <a:ext cx="5802035" cy="708660"/>
          </a:xfrm>
          <a:prstGeom prst="rect">
            <a:avLst/>
          </a:prstGeom>
          <a:noFill/>
          <a:ln/>
        </p:spPr>
        <p:txBody>
          <a:bodyPr wrap="squar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International payment gateway integration</a:t>
            </a:r>
            <a:endParaRPr lang="en-US" sz="2200" dirty="0"/>
          </a:p>
        </p:txBody>
      </p:sp>
      <p:sp>
        <p:nvSpPr>
          <p:cNvPr id="16" name="Shape 14"/>
          <p:cNvSpPr/>
          <p:nvPr/>
        </p:nvSpPr>
        <p:spPr>
          <a:xfrm>
            <a:off x="793790" y="5463540"/>
            <a:ext cx="6407944" cy="1223248"/>
          </a:xfrm>
          <a:prstGeom prst="roundRect">
            <a:avLst>
              <a:gd name="adj" fmla="val 11960"/>
            </a:avLst>
          </a:prstGeom>
          <a:solidFill>
            <a:srgbClr val="152025">
              <a:alpha val="95000"/>
            </a:srgbClr>
          </a:solidFill>
          <a:ln w="30480">
            <a:solidFill>
              <a:srgbClr val="6D9121"/>
            </a:solidFill>
            <a:prstDash val="solid"/>
          </a:ln>
        </p:spPr>
      </p:sp>
      <p:sp>
        <p:nvSpPr>
          <p:cNvPr id="17" name="Shape 15"/>
          <p:cNvSpPr/>
          <p:nvPr/>
        </p:nvSpPr>
        <p:spPr>
          <a:xfrm>
            <a:off x="763310" y="5463540"/>
            <a:ext cx="121920" cy="1223248"/>
          </a:xfrm>
          <a:prstGeom prst="roundRect">
            <a:avLst>
              <a:gd name="adj" fmla="val 78139"/>
            </a:avLst>
          </a:prstGeom>
          <a:solidFill>
            <a:srgbClr val="A9F00F"/>
          </a:solidFill>
          <a:ln/>
        </p:spPr>
      </p:sp>
      <p:sp>
        <p:nvSpPr>
          <p:cNvPr id="18" name="Text 16"/>
          <p:cNvSpPr/>
          <p:nvPr/>
        </p:nvSpPr>
        <p:spPr>
          <a:xfrm>
            <a:off x="1142524" y="5720834"/>
            <a:ext cx="5801916" cy="708660"/>
          </a:xfrm>
          <a:prstGeom prst="rect">
            <a:avLst/>
          </a:prstGeom>
          <a:noFill/>
          <a:ln/>
        </p:spPr>
        <p:txBody>
          <a:bodyPr wrap="squar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Admin dashboard with analytics and reports</a:t>
            </a:r>
            <a:endParaRPr lang="en-US" sz="2200" dirty="0"/>
          </a:p>
        </p:txBody>
      </p:sp>
      <p:sp>
        <p:nvSpPr>
          <p:cNvPr id="19" name="Shape 17"/>
          <p:cNvSpPr/>
          <p:nvPr/>
        </p:nvSpPr>
        <p:spPr>
          <a:xfrm>
            <a:off x="7428548" y="5463540"/>
            <a:ext cx="6408063" cy="1223248"/>
          </a:xfrm>
          <a:prstGeom prst="roundRect">
            <a:avLst>
              <a:gd name="adj" fmla="val 11960"/>
            </a:avLst>
          </a:prstGeom>
          <a:solidFill>
            <a:srgbClr val="152025">
              <a:alpha val="95000"/>
            </a:srgbClr>
          </a:solidFill>
          <a:ln w="30480">
            <a:solidFill>
              <a:srgbClr val="6D9121"/>
            </a:solidFill>
            <a:prstDash val="solid"/>
          </a:ln>
        </p:spPr>
      </p:sp>
      <p:sp>
        <p:nvSpPr>
          <p:cNvPr id="20" name="Shape 18"/>
          <p:cNvSpPr/>
          <p:nvPr/>
        </p:nvSpPr>
        <p:spPr>
          <a:xfrm>
            <a:off x="7398067" y="5463540"/>
            <a:ext cx="121920" cy="1223248"/>
          </a:xfrm>
          <a:prstGeom prst="roundRect">
            <a:avLst>
              <a:gd name="adj" fmla="val 78139"/>
            </a:avLst>
          </a:prstGeom>
          <a:solidFill>
            <a:srgbClr val="A9F00F"/>
          </a:solidFill>
          <a:ln/>
        </p:spPr>
      </p:sp>
      <p:sp>
        <p:nvSpPr>
          <p:cNvPr id="21" name="Text 19"/>
          <p:cNvSpPr/>
          <p:nvPr/>
        </p:nvSpPr>
        <p:spPr>
          <a:xfrm>
            <a:off x="7777282" y="5720834"/>
            <a:ext cx="3429238" cy="354330"/>
          </a:xfrm>
          <a:prstGeom prst="rect">
            <a:avLst/>
          </a:prstGeom>
          <a:noFill/>
          <a:ln/>
        </p:spPr>
        <p:txBody>
          <a:bodyPr wrap="none" lIns="0" tIns="0" rIns="0" bIns="0" rtlCol="0" anchor="t"/>
          <a:lstStyle/>
          <a:p>
            <a:pPr algn="l" indent="0" marL="0">
              <a:lnSpc>
                <a:spcPts val="2750"/>
              </a:lnSpc>
              <a:buNone/>
            </a:pPr>
            <a:r>
              <a:rPr lang="en-US" sz="2200" b="1" dirty="0">
                <a:solidFill>
                  <a:srgbClr val="D7E5D8"/>
                </a:solidFill>
                <a:latin typeface="Open Sans Extra Bold" pitchFamily="34" charset="0"/>
                <a:ea typeface="Open Sans Extra Bold" pitchFamily="34" charset="-122"/>
                <a:cs typeface="Open Sans Extra Bold" pitchFamily="34" charset="-120"/>
              </a:rPr>
              <a:t>Multi-language support</a:t>
            </a:r>
            <a:endParaRPr lang="en-US" sz="2200" dirty="0"/>
          </a:p>
        </p:txBody>
      </p:sp>
      <p:sp>
        <p:nvSpPr>
          <p:cNvPr id="22" name="Text 20"/>
          <p:cNvSpPr/>
          <p:nvPr/>
        </p:nvSpPr>
        <p:spPr>
          <a:xfrm>
            <a:off x="793790" y="694193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These features can help the platform grow and remain relevant over 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01936"/>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Technologies Used</a:t>
            </a:r>
            <a:endParaRPr lang="en-US" sz="3550" dirty="0"/>
          </a:p>
        </p:txBody>
      </p:sp>
      <p:sp>
        <p:nvSpPr>
          <p:cNvPr id="3" name="Shape 1"/>
          <p:cNvSpPr/>
          <p:nvPr/>
        </p:nvSpPr>
        <p:spPr>
          <a:xfrm>
            <a:off x="630436" y="2109073"/>
            <a:ext cx="6571417" cy="4918472"/>
          </a:xfrm>
          <a:prstGeom prst="roundRect">
            <a:avLst>
              <a:gd name="adj" fmla="val 3320"/>
            </a:avLst>
          </a:prstGeom>
          <a:solidFill>
            <a:srgbClr val="152025">
              <a:alpha val="95000"/>
            </a:srgbClr>
          </a:solidFill>
          <a:ln/>
        </p:spPr>
      </p:sp>
      <p:sp>
        <p:nvSpPr>
          <p:cNvPr id="4" name="Text 2"/>
          <p:cNvSpPr/>
          <p:nvPr/>
        </p:nvSpPr>
        <p:spPr>
          <a:xfrm>
            <a:off x="857250" y="2335887"/>
            <a:ext cx="3402568"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Open Sans Extra Bold" pitchFamily="34" charset="0"/>
                <a:ea typeface="Open Sans Extra Bold" pitchFamily="34" charset="-122"/>
                <a:cs typeface="Open Sans Extra Bold" pitchFamily="34" charset="-120"/>
              </a:rPr>
              <a:t>Frontend Technologies:</a:t>
            </a:r>
            <a:endParaRPr lang="en-US" sz="2200" dirty="0"/>
          </a:p>
        </p:txBody>
      </p:sp>
      <p:sp>
        <p:nvSpPr>
          <p:cNvPr id="5" name="Text 3"/>
          <p:cNvSpPr/>
          <p:nvPr/>
        </p:nvSpPr>
        <p:spPr>
          <a:xfrm>
            <a:off x="857250" y="2917031"/>
            <a:ext cx="6117788" cy="145169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FFFFFF"/>
                </a:solidFill>
                <a:latin typeface="Open Sans" pitchFamily="34" charset="0"/>
                <a:ea typeface="Open Sans" pitchFamily="34" charset="-122"/>
                <a:cs typeface="Open Sans" pitchFamily="34" charset="-120"/>
              </a:rPr>
              <a:t>HTML for structure</a:t>
            </a:r>
            <a:endParaRPr lang="en-US" sz="1750" dirty="0"/>
          </a:p>
          <a:p>
            <a:pPr algn="l" marL="342900" indent="-342900">
              <a:lnSpc>
                <a:spcPts val="2850"/>
              </a:lnSpc>
              <a:buSzPct val="100000"/>
              <a:buChar char="•"/>
            </a:pPr>
            <a:r>
              <a:rPr lang="en-US" sz="1750" dirty="0">
                <a:solidFill>
                  <a:srgbClr val="FFFFFF"/>
                </a:solidFill>
                <a:latin typeface="Open Sans" pitchFamily="34" charset="0"/>
                <a:ea typeface="Open Sans" pitchFamily="34" charset="-122"/>
                <a:cs typeface="Open Sans" pitchFamily="34" charset="-120"/>
              </a:rPr>
              <a:t>CSS for styling</a:t>
            </a:r>
            <a:endParaRPr lang="en-US" sz="1750" dirty="0"/>
          </a:p>
          <a:p>
            <a:pPr algn="l" marL="342900" indent="-342900">
              <a:lnSpc>
                <a:spcPts val="2850"/>
              </a:lnSpc>
              <a:buSzPct val="100000"/>
              <a:buChar char="•"/>
            </a:pPr>
            <a:r>
              <a:rPr lang="en-US" sz="1750" dirty="0">
                <a:solidFill>
                  <a:srgbClr val="FFFFFF"/>
                </a:solidFill>
                <a:latin typeface="Open Sans" pitchFamily="34" charset="0"/>
                <a:ea typeface="Open Sans" pitchFamily="34" charset="-122"/>
                <a:cs typeface="Open Sans" pitchFamily="34" charset="-120"/>
              </a:rPr>
              <a:t>JavaScript for interactivity</a:t>
            </a:r>
            <a:endParaRPr lang="en-US" sz="1750" dirty="0"/>
          </a:p>
          <a:p>
            <a:pPr algn="l" marL="342900" indent="-342900">
              <a:lnSpc>
                <a:spcPts val="2850"/>
              </a:lnSpc>
              <a:buSzPct val="100000"/>
              <a:buChar char="•"/>
            </a:pPr>
            <a:r>
              <a:rPr lang="en-US" sz="1750" dirty="0">
                <a:solidFill>
                  <a:srgbClr val="FFFFFF"/>
                </a:solidFill>
                <a:latin typeface="Open Sans" pitchFamily="34" charset="0"/>
                <a:ea typeface="Open Sans" pitchFamily="34" charset="-122"/>
                <a:cs typeface="Open Sans" pitchFamily="34" charset="-120"/>
              </a:rPr>
              <a:t>React.js for building reusable UI components</a:t>
            </a:r>
            <a:endParaRPr lang="en-US" sz="1750" dirty="0"/>
          </a:p>
        </p:txBody>
      </p:sp>
      <p:sp>
        <p:nvSpPr>
          <p:cNvPr id="6" name="Text 4"/>
          <p:cNvSpPr/>
          <p:nvPr/>
        </p:nvSpPr>
        <p:spPr>
          <a:xfrm>
            <a:off x="7599521" y="2335887"/>
            <a:ext cx="3323153"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Backend Technologies:</a:t>
            </a:r>
            <a:endParaRPr lang="en-US" sz="2200" dirty="0"/>
          </a:p>
        </p:txBody>
      </p:sp>
      <p:sp>
        <p:nvSpPr>
          <p:cNvPr id="7" name="Text 5"/>
          <p:cNvSpPr/>
          <p:nvPr/>
        </p:nvSpPr>
        <p:spPr>
          <a:xfrm>
            <a:off x="7599521" y="2917031"/>
            <a:ext cx="6244709" cy="725849"/>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Node.js for server-side development</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Express.js for API handling</a:t>
            </a:r>
            <a:endParaRPr lang="en-US" sz="1750" dirty="0"/>
          </a:p>
        </p:txBody>
      </p:sp>
      <p:sp>
        <p:nvSpPr>
          <p:cNvPr id="8" name="Text 6"/>
          <p:cNvSpPr/>
          <p:nvPr/>
        </p:nvSpPr>
        <p:spPr>
          <a:xfrm>
            <a:off x="7599521" y="386969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Database:</a:t>
            </a:r>
            <a:endParaRPr lang="en-US" sz="2200" dirty="0"/>
          </a:p>
        </p:txBody>
      </p:sp>
      <p:sp>
        <p:nvSpPr>
          <p:cNvPr id="9" name="Text 7"/>
          <p:cNvSpPr/>
          <p:nvPr/>
        </p:nvSpPr>
        <p:spPr>
          <a:xfrm>
            <a:off x="7599521" y="421304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PostgreSQL for structured and secure data storage</a:t>
            </a:r>
            <a:endParaRPr lang="en-US" sz="1750" dirty="0"/>
          </a:p>
        </p:txBody>
      </p:sp>
      <p:sp>
        <p:nvSpPr>
          <p:cNvPr id="10" name="Text 8"/>
          <p:cNvSpPr/>
          <p:nvPr/>
        </p:nvSpPr>
        <p:spPr>
          <a:xfrm>
            <a:off x="7599521" y="480275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Open Sans Extra Bold" pitchFamily="34" charset="0"/>
                <a:ea typeface="Open Sans Extra Bold" pitchFamily="34" charset="-122"/>
                <a:cs typeface="Open Sans Extra Bold" pitchFamily="34" charset="-120"/>
              </a:rPr>
              <a:t>Tools:</a:t>
            </a:r>
            <a:endParaRPr lang="en-US" sz="2200" dirty="0"/>
          </a:p>
        </p:txBody>
      </p:sp>
      <p:sp>
        <p:nvSpPr>
          <p:cNvPr id="11" name="Text 9"/>
          <p:cNvSpPr/>
          <p:nvPr/>
        </p:nvSpPr>
        <p:spPr>
          <a:xfrm>
            <a:off x="7599521" y="5383901"/>
            <a:ext cx="6244709" cy="108877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Figma for UI/UX prototyping</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GitHub for version control</a:t>
            </a:r>
            <a:endParaRPr lang="en-US" sz="1750" dirty="0"/>
          </a:p>
          <a:p>
            <a:pPr algn="l" marL="342900" indent="-342900">
              <a:lnSpc>
                <a:spcPts val="2850"/>
              </a:lnSpc>
              <a:buSzPct val="100000"/>
              <a:buChar char="•"/>
            </a:pPr>
            <a:r>
              <a:rPr lang="en-US" sz="1750" dirty="0">
                <a:solidFill>
                  <a:srgbClr val="D7E5D8"/>
                </a:solidFill>
                <a:latin typeface="Open Sans" pitchFamily="34" charset="0"/>
                <a:ea typeface="Open Sans" pitchFamily="34" charset="-122"/>
                <a:cs typeface="Open Sans" pitchFamily="34" charset="-120"/>
              </a:rPr>
              <a:t>Postman for API testing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452926"/>
            <a:ext cx="4536519" cy="566976"/>
          </a:xfrm>
          <a:prstGeom prst="rect">
            <a:avLst/>
          </a:prstGeom>
          <a:noFill/>
          <a:ln/>
        </p:spPr>
        <p:txBody>
          <a:bodyPr wrap="none" lIns="0" tIns="0" rIns="0" bIns="0" rtlCol="0" anchor="t"/>
          <a:lstStyle/>
          <a:p>
            <a:pPr algn="l" indent="0" marL="0">
              <a:lnSpc>
                <a:spcPts val="4450"/>
              </a:lnSpc>
              <a:buNone/>
            </a:pPr>
            <a:r>
              <a:rPr lang="en-US" sz="3550" b="1" dirty="0">
                <a:solidFill>
                  <a:srgbClr val="F0F4F1"/>
                </a:solidFill>
                <a:latin typeface="Open Sans Extra Bold" pitchFamily="34" charset="0"/>
                <a:ea typeface="Open Sans Extra Bold" pitchFamily="34" charset="-122"/>
                <a:cs typeface="Open Sans Extra Bold" pitchFamily="34" charset="-120"/>
              </a:rPr>
              <a:t>Pricing Model</a:t>
            </a:r>
            <a:endParaRPr lang="en-US" sz="3550" dirty="0"/>
          </a:p>
        </p:txBody>
      </p:sp>
      <p:sp>
        <p:nvSpPr>
          <p:cNvPr id="3" name="Text 1"/>
          <p:cNvSpPr/>
          <p:nvPr/>
        </p:nvSpPr>
        <p:spPr>
          <a:xfrm>
            <a:off x="793790" y="347352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Open Sans" pitchFamily="34" charset="0"/>
                <a:ea typeface="Open Sans" pitchFamily="34" charset="-122"/>
                <a:cs typeface="Open Sans" pitchFamily="34" charset="-120"/>
              </a:rPr>
              <a:t>EventBright follows a simple and realistic pricing strategy:</a:t>
            </a:r>
            <a:endParaRPr lang="en-US" sz="1750" dirty="0"/>
          </a:p>
        </p:txBody>
      </p:sp>
      <p:sp>
        <p:nvSpPr>
          <p:cNvPr id="4" name="Shape 2"/>
          <p:cNvSpPr/>
          <p:nvPr/>
        </p:nvSpPr>
        <p:spPr>
          <a:xfrm>
            <a:off x="793790" y="4091583"/>
            <a:ext cx="4196358" cy="1685092"/>
          </a:xfrm>
          <a:prstGeom prst="roundRect">
            <a:avLst>
              <a:gd name="adj" fmla="val 32306"/>
            </a:avLst>
          </a:prstGeom>
          <a:solidFill>
            <a:srgbClr val="547808"/>
          </a:solidFill>
          <a:ln w="7620">
            <a:solidFill>
              <a:srgbClr val="6D9121"/>
            </a:solidFill>
            <a:prstDash val="solid"/>
          </a:ln>
        </p:spPr>
      </p:sp>
      <p:sp>
        <p:nvSpPr>
          <p:cNvPr id="5" name="Text 3"/>
          <p:cNvSpPr/>
          <p:nvPr/>
        </p:nvSpPr>
        <p:spPr>
          <a:xfrm>
            <a:off x="1028224" y="4326017"/>
            <a:ext cx="3727490" cy="708660"/>
          </a:xfrm>
          <a:prstGeom prst="rect">
            <a:avLst/>
          </a:prstGeom>
          <a:noFill/>
          <a:ln/>
        </p:spPr>
        <p:txBody>
          <a:bodyPr wrap="square" lIns="0" tIns="0" rIns="0" bIns="0" rtlCol="0" anchor="t"/>
          <a:lstStyle/>
          <a:p>
            <a:pPr algn="l" indent="0" marL="0">
              <a:lnSpc>
                <a:spcPts val="2750"/>
              </a:lnSpc>
              <a:buNone/>
            </a:pPr>
            <a:r>
              <a:rPr lang="en-US" sz="2200" b="1" dirty="0">
                <a:solidFill>
                  <a:srgbClr val="FFFFFF"/>
                </a:solidFill>
                <a:latin typeface="Open Sans Extra Bold" pitchFamily="34" charset="0"/>
                <a:ea typeface="Open Sans Extra Bold" pitchFamily="34" charset="-122"/>
                <a:cs typeface="Open Sans Extra Bold" pitchFamily="34" charset="-120"/>
              </a:rPr>
              <a:t>Transaction-based model:</a:t>
            </a:r>
            <a:endParaRPr lang="en-US" sz="2200" dirty="0"/>
          </a:p>
        </p:txBody>
      </p:sp>
      <p:sp>
        <p:nvSpPr>
          <p:cNvPr id="6" name="Text 4"/>
          <p:cNvSpPr/>
          <p:nvPr/>
        </p:nvSpPr>
        <p:spPr>
          <a:xfrm>
            <a:off x="1028224" y="5170765"/>
            <a:ext cx="3727490" cy="362903"/>
          </a:xfrm>
          <a:prstGeom prst="rect">
            <a:avLst/>
          </a:prstGeom>
          <a:noFill/>
          <a:ln/>
        </p:spPr>
        <p:txBody>
          <a:bodyPr wrap="none" lIns="0" tIns="0" rIns="0" bIns="0" rtlCol="0" anchor="t"/>
          <a:lstStyle/>
          <a:p>
            <a:pPr algn="l" indent="0" marL="0">
              <a:lnSpc>
                <a:spcPts val="2850"/>
              </a:lnSpc>
              <a:buNone/>
            </a:pPr>
            <a:r>
              <a:rPr lang="en-US" sz="1750" dirty="0">
                <a:solidFill>
                  <a:srgbClr val="FFFFFF"/>
                </a:solidFill>
                <a:latin typeface="Open Sans" pitchFamily="34" charset="0"/>
                <a:ea typeface="Open Sans" pitchFamily="34" charset="-122"/>
                <a:cs typeface="Open Sans" pitchFamily="34" charset="-120"/>
              </a:rPr>
              <a:t>A small service fee per ticket sold</a:t>
            </a:r>
            <a:endParaRPr lang="en-US" sz="1750" dirty="0"/>
          </a:p>
        </p:txBody>
      </p:sp>
      <p:sp>
        <p:nvSpPr>
          <p:cNvPr id="7" name="Shape 5"/>
          <p:cNvSpPr/>
          <p:nvPr/>
        </p:nvSpPr>
        <p:spPr>
          <a:xfrm>
            <a:off x="5216962" y="4091583"/>
            <a:ext cx="4196358" cy="1685092"/>
          </a:xfrm>
          <a:prstGeom prst="roundRect">
            <a:avLst>
              <a:gd name="adj" fmla="val 32306"/>
            </a:avLst>
          </a:prstGeom>
          <a:solidFill>
            <a:srgbClr val="547808"/>
          </a:solidFill>
          <a:ln w="7620">
            <a:solidFill>
              <a:srgbClr val="6D9121"/>
            </a:solidFill>
            <a:prstDash val="solid"/>
          </a:ln>
        </p:spPr>
      </p:sp>
      <p:sp>
        <p:nvSpPr>
          <p:cNvPr id="8" name="Text 6"/>
          <p:cNvSpPr/>
          <p:nvPr/>
        </p:nvSpPr>
        <p:spPr>
          <a:xfrm>
            <a:off x="5451396" y="432601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Open Sans Extra Bold" pitchFamily="34" charset="0"/>
                <a:ea typeface="Open Sans Extra Bold" pitchFamily="34" charset="-122"/>
                <a:cs typeface="Open Sans Extra Bold" pitchFamily="34" charset="-120"/>
              </a:rPr>
              <a:t>Promoted events:</a:t>
            </a:r>
            <a:endParaRPr lang="en-US" sz="2200" dirty="0"/>
          </a:p>
        </p:txBody>
      </p:sp>
      <p:sp>
        <p:nvSpPr>
          <p:cNvPr id="9" name="Text 7"/>
          <p:cNvSpPr/>
          <p:nvPr/>
        </p:nvSpPr>
        <p:spPr>
          <a:xfrm>
            <a:off x="5451396" y="4816435"/>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Open Sans" pitchFamily="34" charset="0"/>
                <a:ea typeface="Open Sans" pitchFamily="34" charset="-122"/>
                <a:cs typeface="Open Sans" pitchFamily="34" charset="-120"/>
              </a:rPr>
              <a:t>Organizers can pay to feature their events</a:t>
            </a:r>
            <a:endParaRPr lang="en-US" sz="1750" dirty="0"/>
          </a:p>
        </p:txBody>
      </p:sp>
      <p:sp>
        <p:nvSpPr>
          <p:cNvPr id="10" name="Shape 8"/>
          <p:cNvSpPr/>
          <p:nvPr/>
        </p:nvSpPr>
        <p:spPr>
          <a:xfrm>
            <a:off x="9640133" y="4091583"/>
            <a:ext cx="4196358" cy="1685092"/>
          </a:xfrm>
          <a:prstGeom prst="roundRect">
            <a:avLst>
              <a:gd name="adj" fmla="val 32306"/>
            </a:avLst>
          </a:prstGeom>
          <a:solidFill>
            <a:srgbClr val="547808"/>
          </a:solidFill>
          <a:ln w="7620">
            <a:solidFill>
              <a:srgbClr val="6D9121"/>
            </a:solidFill>
            <a:prstDash val="solid"/>
          </a:ln>
        </p:spPr>
      </p:sp>
      <p:sp>
        <p:nvSpPr>
          <p:cNvPr id="11" name="Text 9"/>
          <p:cNvSpPr/>
          <p:nvPr/>
        </p:nvSpPr>
        <p:spPr>
          <a:xfrm>
            <a:off x="9874568" y="4326017"/>
            <a:ext cx="3727490" cy="1062990"/>
          </a:xfrm>
          <a:prstGeom prst="rect">
            <a:avLst/>
          </a:prstGeom>
          <a:noFill/>
          <a:ln/>
        </p:spPr>
        <p:txBody>
          <a:bodyPr wrap="square" lIns="0" tIns="0" rIns="0" bIns="0" rtlCol="0" anchor="t"/>
          <a:lstStyle/>
          <a:p>
            <a:pPr algn="l" indent="0" marL="0">
              <a:lnSpc>
                <a:spcPts val="2750"/>
              </a:lnSpc>
              <a:buNone/>
            </a:pPr>
            <a:r>
              <a:rPr lang="en-US" sz="2200" b="1" dirty="0">
                <a:solidFill>
                  <a:srgbClr val="FFFFFF"/>
                </a:solidFill>
                <a:latin typeface="Open Sans Extra Bold" pitchFamily="34" charset="0"/>
                <a:ea typeface="Open Sans Extra Bold" pitchFamily="34" charset="-122"/>
                <a:cs typeface="Open Sans Extra Bold" pitchFamily="34" charset="-120"/>
              </a:rPr>
              <a:t>Free access for users to browse and search events.</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2026-02-01T20:34:41Z</dcterms:created>
  <dcterms:modified xsi:type="dcterms:W3CDTF">2026-02-01T20:34:41Z</dcterms:modified>
</cp:coreProperties>
</file>